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6A4D0C6-52A9-4124-9231-6EA4CA733D24}" type="datetimeFigureOut">
              <a:rPr lang="ru-RU" smtClean="0"/>
              <a:t>29.10.2019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FF0857-415E-458E-AEEE-517720E50F91}"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4581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6A4D0C6-52A9-4124-9231-6EA4CA733D24}" type="datetimeFigureOut">
              <a:rPr lang="ru-RU" smtClean="0"/>
              <a:t>29.10.2019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FF0857-415E-458E-AEEE-517720E50F91}" type="slidenum">
              <a:rPr lang="ru-RU" smtClean="0"/>
              <a:t>‹#›</a:t>
            </a:fld>
            <a:endParaRPr lang="ru-RU"/>
          </a:p>
        </p:txBody>
      </p:sp>
    </p:spTree>
    <p:extLst>
      <p:ext uri="{BB962C8B-B14F-4D97-AF65-F5344CB8AC3E}">
        <p14:creationId xmlns:p14="http://schemas.microsoft.com/office/powerpoint/2010/main" val="2313766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6A4D0C6-52A9-4124-9231-6EA4CA733D24}" type="datetimeFigureOut">
              <a:rPr lang="ru-RU" smtClean="0"/>
              <a:t>29.10.2019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FF0857-415E-458E-AEEE-517720E50F91}"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996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6A4D0C6-52A9-4124-9231-6EA4CA733D24}" type="datetimeFigureOut">
              <a:rPr lang="ru-RU" smtClean="0"/>
              <a:t>29.10.2019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0FF0857-415E-458E-AEEE-517720E50F91}" type="slidenum">
              <a:rPr lang="ru-RU" smtClean="0"/>
              <a:t>‹#›</a:t>
            </a:fld>
            <a:endParaRPr lang="ru-RU"/>
          </a:p>
        </p:txBody>
      </p:sp>
    </p:spTree>
    <p:extLst>
      <p:ext uri="{BB962C8B-B14F-4D97-AF65-F5344CB8AC3E}">
        <p14:creationId xmlns:p14="http://schemas.microsoft.com/office/powerpoint/2010/main" val="3051355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6A4D0C6-52A9-4124-9231-6EA4CA733D24}" type="datetimeFigureOut">
              <a:rPr lang="ru-RU" smtClean="0"/>
              <a:t>29.10.2019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0FF0857-415E-458E-AEEE-517720E50F91}" type="slidenum">
              <a:rPr lang="ru-RU" smtClean="0"/>
              <a:t>‹#›</a:t>
            </a:fld>
            <a:endParaRPr lang="ru-RU"/>
          </a:p>
        </p:txBody>
      </p:sp>
    </p:spTree>
    <p:extLst>
      <p:ext uri="{BB962C8B-B14F-4D97-AF65-F5344CB8AC3E}">
        <p14:creationId xmlns:p14="http://schemas.microsoft.com/office/powerpoint/2010/main" val="332666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6A4D0C6-52A9-4124-9231-6EA4CA733D24}" type="datetimeFigureOut">
              <a:rPr lang="ru-RU" smtClean="0"/>
              <a:t>29.10.2019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0FF0857-415E-458E-AEEE-517720E50F91}" type="slidenum">
              <a:rPr lang="ru-RU" smtClean="0"/>
              <a:t>‹#›</a:t>
            </a:fld>
            <a:endParaRPr lang="ru-RU"/>
          </a:p>
        </p:txBody>
      </p:sp>
    </p:spTree>
    <p:extLst>
      <p:ext uri="{BB962C8B-B14F-4D97-AF65-F5344CB8AC3E}">
        <p14:creationId xmlns:p14="http://schemas.microsoft.com/office/powerpoint/2010/main" val="2807439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6A4D0C6-52A9-4124-9231-6EA4CA733D24}" type="datetimeFigureOut">
              <a:rPr lang="ru-RU" smtClean="0"/>
              <a:t>29.10.2019</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B0FF0857-415E-458E-AEEE-517720E50F91}" type="slidenum">
              <a:rPr lang="ru-RU" smtClean="0"/>
              <a:t>‹#›</a:t>
            </a:fld>
            <a:endParaRPr lang="ru-RU"/>
          </a:p>
        </p:txBody>
      </p:sp>
    </p:spTree>
    <p:extLst>
      <p:ext uri="{BB962C8B-B14F-4D97-AF65-F5344CB8AC3E}">
        <p14:creationId xmlns:p14="http://schemas.microsoft.com/office/powerpoint/2010/main" val="3847129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6A4D0C6-52A9-4124-9231-6EA4CA733D24}" type="datetimeFigureOut">
              <a:rPr lang="ru-RU" smtClean="0"/>
              <a:t>29.10.2019</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0FF0857-415E-458E-AEEE-517720E50F91}" type="slidenum">
              <a:rPr lang="ru-RU" smtClean="0"/>
              <a:t>‹#›</a:t>
            </a:fld>
            <a:endParaRPr lang="ru-RU"/>
          </a:p>
        </p:txBody>
      </p:sp>
    </p:spTree>
    <p:extLst>
      <p:ext uri="{BB962C8B-B14F-4D97-AF65-F5344CB8AC3E}">
        <p14:creationId xmlns:p14="http://schemas.microsoft.com/office/powerpoint/2010/main" val="1150297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6A4D0C6-52A9-4124-9231-6EA4CA733D24}" type="datetimeFigureOut">
              <a:rPr lang="ru-RU" smtClean="0"/>
              <a:t>29.10.2019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0FF0857-415E-458E-AEEE-517720E50F91}" type="slidenum">
              <a:rPr lang="ru-RU" smtClean="0"/>
              <a:t>‹#›</a:t>
            </a:fld>
            <a:endParaRPr lang="ru-RU"/>
          </a:p>
        </p:txBody>
      </p:sp>
    </p:spTree>
    <p:extLst>
      <p:ext uri="{BB962C8B-B14F-4D97-AF65-F5344CB8AC3E}">
        <p14:creationId xmlns:p14="http://schemas.microsoft.com/office/powerpoint/2010/main" val="4059423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6A4D0C6-52A9-4124-9231-6EA4CA733D24}" type="datetimeFigureOut">
              <a:rPr lang="ru-RU" smtClean="0"/>
              <a:t>29.10.2019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FF0857-415E-458E-AEEE-517720E50F91}" type="slidenum">
              <a:rPr lang="ru-RU" smtClean="0"/>
              <a:t>‹#›</a:t>
            </a:fld>
            <a:endParaRPr lang="ru-RU"/>
          </a:p>
        </p:txBody>
      </p:sp>
    </p:spTree>
    <p:extLst>
      <p:ext uri="{BB962C8B-B14F-4D97-AF65-F5344CB8AC3E}">
        <p14:creationId xmlns:p14="http://schemas.microsoft.com/office/powerpoint/2010/main" val="1392389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6A4D0C6-52A9-4124-9231-6EA4CA733D24}" type="datetimeFigureOut">
              <a:rPr lang="ru-RU" smtClean="0"/>
              <a:t>29.10.2019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FF0857-415E-458E-AEEE-517720E50F91}" type="slidenum">
              <a:rPr lang="ru-RU" smtClean="0"/>
              <a:t>‹#›</a:t>
            </a:fld>
            <a:endParaRPr lang="ru-RU"/>
          </a:p>
        </p:txBody>
      </p:sp>
    </p:spTree>
    <p:extLst>
      <p:ext uri="{BB962C8B-B14F-4D97-AF65-F5344CB8AC3E}">
        <p14:creationId xmlns:p14="http://schemas.microsoft.com/office/powerpoint/2010/main" val="919456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6A4D0C6-52A9-4124-9231-6EA4CA733D24}" type="datetimeFigureOut">
              <a:rPr lang="ru-RU" smtClean="0"/>
              <a:t>29.10.2019</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0FF0857-415E-458E-AEEE-517720E50F91}"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74764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3737" y="2318603"/>
            <a:ext cx="10058400" cy="1450757"/>
          </a:xfrm>
        </p:spPr>
        <p:txBody>
          <a:bodyPr/>
          <a:lstStyle/>
          <a:p>
            <a:pPr algn="ctr"/>
            <a:r>
              <a:rPr lang="ru-RU" altLang="ru-RU" b="1" dirty="0" err="1"/>
              <a:t>Жерге</a:t>
            </a:r>
            <a:r>
              <a:rPr lang="ru-RU" altLang="ru-RU" b="1" dirty="0"/>
              <a:t> </a:t>
            </a:r>
            <a:r>
              <a:rPr lang="ru-RU" altLang="ru-RU" b="1" dirty="0" err="1"/>
              <a:t>ақы</a:t>
            </a:r>
            <a:r>
              <a:rPr lang="ru-RU" altLang="ru-RU" b="1" dirty="0"/>
              <a:t> </a:t>
            </a:r>
            <a:r>
              <a:rPr lang="ru-RU" altLang="ru-RU" b="1" dirty="0" err="1"/>
              <a:t>төлеу</a:t>
            </a:r>
            <a:r>
              <a:rPr lang="ru-RU" altLang="ru-RU" b="1" dirty="0"/>
              <a:t> </a:t>
            </a:r>
            <a:endParaRPr lang="ru-RU" dirty="0"/>
          </a:p>
        </p:txBody>
      </p:sp>
    </p:spTree>
    <p:extLst>
      <p:ext uri="{BB962C8B-B14F-4D97-AF65-F5344CB8AC3E}">
        <p14:creationId xmlns:p14="http://schemas.microsoft.com/office/powerpoint/2010/main" val="2122250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56343" y="868382"/>
            <a:ext cx="10493828" cy="4573560"/>
          </a:xfrm>
          <a:prstGeom prst="rect">
            <a:avLst/>
          </a:prstGeom>
        </p:spPr>
        <p:txBody>
          <a:bodyPr wrap="square">
            <a:spAutoFit/>
          </a:bodyPr>
          <a:lstStyle/>
          <a:p>
            <a:pPr algn="just">
              <a:lnSpc>
                <a:spcPct val="80000"/>
              </a:lnSpc>
            </a:pPr>
            <a:r>
              <a:rPr lang="ru-RU" altLang="ru-RU" sz="2800" dirty="0" smtClean="0"/>
              <a:t>	</a:t>
            </a:r>
            <a:r>
              <a:rPr lang="ru-RU" altLang="ru-RU" sz="2800" dirty="0" err="1" smtClean="0"/>
              <a:t>Жер</a:t>
            </a:r>
            <a:r>
              <a:rPr lang="ru-RU" altLang="ru-RU" sz="2800" dirty="0" smtClean="0"/>
              <a:t> </a:t>
            </a:r>
            <a:r>
              <a:rPr lang="ru-RU" altLang="ru-RU" sz="2800" dirty="0" err="1"/>
              <a:t>учаскесін</a:t>
            </a:r>
            <a:r>
              <a:rPr lang="ru-RU" altLang="ru-RU" sz="2800" dirty="0"/>
              <a:t> </a:t>
            </a:r>
            <a:r>
              <a:rPr lang="ru-RU" altLang="ru-RU" sz="2800" dirty="0" err="1"/>
              <a:t>пайдаланудың</a:t>
            </a:r>
            <a:r>
              <a:rPr lang="ru-RU" altLang="ru-RU" sz="2800" dirty="0"/>
              <a:t> </a:t>
            </a:r>
            <a:r>
              <a:rPr lang="ru-RU" altLang="ru-RU" sz="2800" dirty="0" err="1"/>
              <a:t>экономикалық</a:t>
            </a:r>
            <a:r>
              <a:rPr lang="ru-RU" altLang="ru-RU" sz="2800" dirty="0"/>
              <a:t> </a:t>
            </a:r>
            <a:r>
              <a:rPr lang="ru-RU" altLang="ru-RU" sz="2800" dirty="0" err="1"/>
              <a:t>нәтижесіне</a:t>
            </a:r>
            <a:r>
              <a:rPr lang="ru-RU" altLang="ru-RU" sz="2800" dirty="0"/>
              <a:t> </a:t>
            </a:r>
            <a:r>
              <a:rPr lang="ru-RU" altLang="ru-RU" sz="2800" dirty="0" err="1"/>
              <a:t>байланысты</a:t>
            </a:r>
            <a:r>
              <a:rPr lang="ru-RU" altLang="ru-RU" sz="2800" dirty="0"/>
              <a:t> </a:t>
            </a:r>
            <a:r>
              <a:rPr lang="ru-RU" altLang="ru-RU" sz="2800" dirty="0" err="1"/>
              <a:t>болмайтын</a:t>
            </a:r>
            <a:r>
              <a:rPr lang="ru-RU" altLang="ru-RU" sz="2800" dirty="0"/>
              <a:t>, </a:t>
            </a:r>
            <a:r>
              <a:rPr lang="ru-RU" altLang="ru-RU" sz="2800" dirty="0" err="1"/>
              <a:t>белгілі</a:t>
            </a:r>
            <a:r>
              <a:rPr lang="ru-RU" altLang="ru-RU" sz="2800" dirty="0"/>
              <a:t> </a:t>
            </a:r>
            <a:r>
              <a:rPr lang="ru-RU" altLang="ru-RU" sz="2800" dirty="0" err="1"/>
              <a:t>бір</a:t>
            </a:r>
            <a:r>
              <a:rPr lang="ru-RU" altLang="ru-RU" sz="2800" dirty="0"/>
              <a:t> </a:t>
            </a:r>
            <a:r>
              <a:rPr lang="ru-RU" altLang="ru-RU" sz="2800" dirty="0" err="1"/>
              <a:t>аймақта</a:t>
            </a:r>
            <a:r>
              <a:rPr lang="ru-RU" altLang="ru-RU" sz="2800" dirty="0"/>
              <a:t> </a:t>
            </a:r>
            <a:r>
              <a:rPr lang="ru-RU" altLang="ru-RU" sz="2800" dirty="0" err="1"/>
              <a:t>орналасқан</a:t>
            </a:r>
            <a:r>
              <a:rPr lang="ru-RU" altLang="ru-RU" sz="2800" dirty="0"/>
              <a:t>, </a:t>
            </a:r>
            <a:r>
              <a:rPr lang="ru-RU" altLang="ru-RU" sz="2800" dirty="0" err="1"/>
              <a:t>белгілі</a:t>
            </a:r>
            <a:r>
              <a:rPr lang="ru-RU" altLang="ru-RU" sz="2800" dirty="0"/>
              <a:t> </a:t>
            </a:r>
            <a:r>
              <a:rPr lang="ru-RU" altLang="ru-RU" sz="2800" dirty="0" err="1"/>
              <a:t>бір</a:t>
            </a:r>
            <a:r>
              <a:rPr lang="ru-RU" altLang="ru-RU" sz="2800" dirty="0"/>
              <a:t> </a:t>
            </a:r>
            <a:r>
              <a:rPr lang="ru-RU" altLang="ru-RU" sz="2800" dirty="0" err="1"/>
              <a:t>сападағы</a:t>
            </a:r>
            <a:r>
              <a:rPr lang="ru-RU" altLang="ru-RU" sz="2800" dirty="0"/>
              <a:t> </a:t>
            </a:r>
            <a:r>
              <a:rPr lang="ru-RU" altLang="ru-RU" sz="2800" dirty="0" err="1"/>
              <a:t>және</a:t>
            </a:r>
            <a:r>
              <a:rPr lang="ru-RU" altLang="ru-RU" sz="2800" dirty="0"/>
              <a:t> </a:t>
            </a:r>
            <a:r>
              <a:rPr lang="ru-RU" altLang="ru-RU" sz="2800" dirty="0" err="1"/>
              <a:t>шаруашылық</a:t>
            </a:r>
            <a:r>
              <a:rPr lang="ru-RU" altLang="ru-RU" sz="2800" dirty="0"/>
              <a:t> </a:t>
            </a:r>
            <a:r>
              <a:rPr lang="ru-RU" altLang="ru-RU" sz="2800" dirty="0" err="1"/>
              <a:t>құндылығы</a:t>
            </a:r>
            <a:r>
              <a:rPr lang="ru-RU" altLang="ru-RU" sz="2800" dirty="0"/>
              <a:t> бар </a:t>
            </a:r>
            <a:r>
              <a:rPr lang="ru-RU" altLang="ru-RU" sz="2800" dirty="0" err="1"/>
              <a:t>жер</a:t>
            </a:r>
            <a:r>
              <a:rPr lang="ru-RU" altLang="ru-RU" sz="2800" dirty="0"/>
              <a:t> </a:t>
            </a:r>
            <a:r>
              <a:rPr lang="ru-RU" altLang="ru-RU" sz="2800" dirty="0" err="1"/>
              <a:t>учаскесінің</a:t>
            </a:r>
            <a:r>
              <a:rPr lang="ru-RU" altLang="ru-RU" sz="2800" dirty="0"/>
              <a:t> </a:t>
            </a:r>
            <a:r>
              <a:rPr lang="ru-RU" altLang="ru-RU" sz="2800" dirty="0" err="1"/>
              <a:t>бірлік</a:t>
            </a:r>
            <a:r>
              <a:rPr lang="ru-RU" altLang="ru-RU" sz="2800" dirty="0"/>
              <a:t> </a:t>
            </a:r>
            <a:r>
              <a:rPr lang="ru-RU" altLang="ru-RU" sz="2800" dirty="0" err="1"/>
              <a:t>алаңы</a:t>
            </a:r>
            <a:r>
              <a:rPr lang="ru-RU" altLang="ru-RU" sz="2800" dirty="0"/>
              <a:t> </a:t>
            </a:r>
            <a:r>
              <a:rPr lang="ru-RU" altLang="ru-RU" sz="2800" dirty="0" err="1"/>
              <a:t>үшін</a:t>
            </a:r>
            <a:r>
              <a:rPr lang="ru-RU" altLang="ru-RU" sz="2800" dirty="0"/>
              <a:t> </a:t>
            </a:r>
            <a:r>
              <a:rPr lang="ru-RU" altLang="ru-RU" sz="2800" dirty="0" err="1"/>
              <a:t>белгіленген</a:t>
            </a:r>
            <a:r>
              <a:rPr lang="ru-RU" altLang="ru-RU" sz="2800" dirty="0"/>
              <a:t> сома. </a:t>
            </a:r>
            <a:endParaRPr lang="ru-RU" altLang="ru-RU" sz="2800" dirty="0" smtClean="0"/>
          </a:p>
          <a:p>
            <a:pPr algn="just">
              <a:lnSpc>
                <a:spcPct val="80000"/>
              </a:lnSpc>
            </a:pPr>
            <a:endParaRPr lang="ru-RU" altLang="ru-RU" sz="2800" dirty="0" smtClean="0"/>
          </a:p>
          <a:p>
            <a:pPr algn="just">
              <a:lnSpc>
                <a:spcPct val="80000"/>
              </a:lnSpc>
            </a:pPr>
            <a:r>
              <a:rPr lang="ru-RU" altLang="ru-RU" sz="2800" dirty="0" smtClean="0"/>
              <a:t>	</a:t>
            </a:r>
            <a:r>
              <a:rPr lang="ru-RU" altLang="ru-RU" sz="2800" dirty="0" err="1" smtClean="0"/>
              <a:t>Жерге</a:t>
            </a:r>
            <a:r>
              <a:rPr lang="ru-RU" altLang="ru-RU" sz="2800" dirty="0" smtClean="0"/>
              <a:t> </a:t>
            </a:r>
            <a:r>
              <a:rPr lang="ru-RU" altLang="ru-RU" sz="2800" dirty="0" err="1"/>
              <a:t>ақы</a:t>
            </a:r>
            <a:r>
              <a:rPr lang="ru-RU" altLang="ru-RU" sz="2800" dirty="0"/>
              <a:t> </a:t>
            </a:r>
            <a:r>
              <a:rPr lang="ru-RU" altLang="ru-RU" sz="2800" dirty="0" err="1"/>
              <a:t>төлеу</a:t>
            </a:r>
            <a:r>
              <a:rPr lang="ru-RU" altLang="ru-RU" sz="2800" dirty="0"/>
              <a:t> </a:t>
            </a:r>
            <a:r>
              <a:rPr lang="ru-RU" altLang="ru-RU" sz="2800" dirty="0" err="1"/>
              <a:t>жер</a:t>
            </a:r>
            <a:r>
              <a:rPr lang="ru-RU" altLang="ru-RU" sz="2800" dirty="0"/>
              <a:t> </a:t>
            </a:r>
            <a:r>
              <a:rPr lang="ru-RU" altLang="ru-RU" sz="2800" dirty="0" err="1"/>
              <a:t>меншік</a:t>
            </a:r>
            <a:r>
              <a:rPr lang="ru-RU" altLang="ru-RU" sz="2800" dirty="0"/>
              <a:t> </a:t>
            </a:r>
            <a:r>
              <a:rPr lang="ru-RU" altLang="ru-RU" sz="2800" dirty="0" err="1"/>
              <a:t>иелері</a:t>
            </a:r>
            <a:r>
              <a:rPr lang="ru-RU" altLang="ru-RU" sz="2800" dirty="0"/>
              <a:t> мен </a:t>
            </a:r>
            <a:r>
              <a:rPr lang="ru-RU" altLang="ru-RU" sz="2800" dirty="0" err="1"/>
              <a:t>жер</a:t>
            </a:r>
            <a:r>
              <a:rPr lang="ru-RU" altLang="ru-RU" sz="2800" dirty="0"/>
              <a:t> </a:t>
            </a:r>
            <a:r>
              <a:rPr lang="ru-RU" altLang="ru-RU" sz="2800" dirty="0" err="1"/>
              <a:t>пайдаланушылардың</a:t>
            </a:r>
            <a:r>
              <a:rPr lang="ru-RU" altLang="ru-RU" sz="2800" dirty="0"/>
              <a:t> </a:t>
            </a:r>
            <a:r>
              <a:rPr lang="ru-RU" altLang="ru-RU" sz="2800" dirty="0" err="1"/>
              <a:t>жерді</a:t>
            </a:r>
            <a:r>
              <a:rPr lang="ru-RU" altLang="ru-RU" sz="2800" dirty="0"/>
              <a:t> </a:t>
            </a:r>
            <a:r>
              <a:rPr lang="ru-RU" altLang="ru-RU" sz="2800" dirty="0" err="1"/>
              <a:t>пайдаланғаны</a:t>
            </a:r>
            <a:r>
              <a:rPr lang="ru-RU" altLang="ru-RU" sz="2800" dirty="0"/>
              <a:t> </a:t>
            </a:r>
            <a:r>
              <a:rPr lang="ru-RU" altLang="ru-RU" sz="2800" dirty="0" err="1"/>
              <a:t>үшін</a:t>
            </a:r>
            <a:r>
              <a:rPr lang="ru-RU" altLang="ru-RU" sz="2800" dirty="0"/>
              <a:t>, </a:t>
            </a:r>
            <a:r>
              <a:rPr lang="ru-RU" altLang="ru-RU" sz="2800" dirty="0" err="1"/>
              <a:t>жер</a:t>
            </a:r>
            <a:r>
              <a:rPr lang="ru-RU" altLang="ru-RU" sz="2800" dirty="0"/>
              <a:t> </a:t>
            </a:r>
            <a:r>
              <a:rPr lang="ru-RU" altLang="ru-RU" sz="2800" dirty="0" err="1"/>
              <a:t>учаскесін</a:t>
            </a:r>
            <a:r>
              <a:rPr lang="ru-RU" altLang="ru-RU" sz="2800" dirty="0"/>
              <a:t> </a:t>
            </a:r>
            <a:r>
              <a:rPr lang="ru-RU" altLang="ru-RU" sz="2800" dirty="0" err="1"/>
              <a:t>мемлекеттік</a:t>
            </a:r>
            <a:r>
              <a:rPr lang="ru-RU" altLang="ru-RU" sz="2800" dirty="0"/>
              <a:t> </a:t>
            </a:r>
            <a:r>
              <a:rPr lang="ru-RU" altLang="ru-RU" sz="2800" dirty="0" err="1"/>
              <a:t>меншіктен</a:t>
            </a:r>
            <a:r>
              <a:rPr lang="ru-RU" altLang="ru-RU" sz="2800" dirty="0"/>
              <a:t> </a:t>
            </a:r>
            <a:r>
              <a:rPr lang="ru-RU" altLang="ru-RU" sz="2800" dirty="0" err="1"/>
              <a:t>жеке</a:t>
            </a:r>
            <a:r>
              <a:rPr lang="ru-RU" altLang="ru-RU" sz="2800" dirty="0"/>
              <a:t> </a:t>
            </a:r>
            <a:r>
              <a:rPr lang="ru-RU" altLang="ru-RU" sz="2800" dirty="0" err="1"/>
              <a:t>меншікке</a:t>
            </a:r>
            <a:r>
              <a:rPr lang="ru-RU" altLang="ru-RU" sz="2800" dirty="0"/>
              <a:t> </a:t>
            </a:r>
            <a:r>
              <a:rPr lang="ru-RU" altLang="ru-RU" sz="2800" dirty="0" err="1"/>
              <a:t>сатып</a:t>
            </a:r>
            <a:r>
              <a:rPr lang="ru-RU" altLang="ru-RU" sz="2800" dirty="0"/>
              <a:t> </a:t>
            </a:r>
            <a:r>
              <a:rPr lang="ru-RU" altLang="ru-RU" sz="2800" dirty="0" err="1"/>
              <a:t>алғаны</a:t>
            </a:r>
            <a:r>
              <a:rPr lang="ru-RU" altLang="ru-RU" sz="2800" dirty="0"/>
              <a:t> </a:t>
            </a:r>
            <a:r>
              <a:rPr lang="ru-RU" altLang="ru-RU" sz="2800" dirty="0" err="1"/>
              <a:t>үшін</a:t>
            </a:r>
            <a:r>
              <a:rPr lang="ru-RU" altLang="ru-RU" sz="2800" dirty="0"/>
              <a:t> </a:t>
            </a:r>
            <a:r>
              <a:rPr lang="ru-RU" altLang="ru-RU" sz="2800" dirty="0" err="1"/>
              <a:t>немесе</a:t>
            </a:r>
            <a:r>
              <a:rPr lang="ru-RU" altLang="ru-RU" sz="2800" dirty="0"/>
              <a:t> </a:t>
            </a:r>
            <a:r>
              <a:rPr lang="ru-RU" altLang="ru-RU" sz="2800" dirty="0" err="1"/>
              <a:t>жер</a:t>
            </a:r>
            <a:r>
              <a:rPr lang="ru-RU" altLang="ru-RU" sz="2800" dirty="0"/>
              <a:t> </a:t>
            </a:r>
            <a:r>
              <a:rPr lang="ru-RU" altLang="ru-RU" sz="2800" dirty="0" err="1"/>
              <a:t>пайдалану</a:t>
            </a:r>
            <a:r>
              <a:rPr lang="ru-RU" altLang="ru-RU" sz="2800" dirty="0"/>
              <a:t> </a:t>
            </a:r>
            <a:r>
              <a:rPr lang="ru-RU" altLang="ru-RU" sz="2800" dirty="0" err="1"/>
              <a:t>құқығын</a:t>
            </a:r>
            <a:r>
              <a:rPr lang="ru-RU" altLang="ru-RU" sz="2800" dirty="0"/>
              <a:t> </a:t>
            </a:r>
            <a:r>
              <a:rPr lang="ru-RU" altLang="ru-RU" sz="2800" dirty="0" err="1"/>
              <a:t>алғаны</a:t>
            </a:r>
            <a:r>
              <a:rPr lang="ru-RU" altLang="ru-RU" sz="2800" dirty="0"/>
              <a:t> </a:t>
            </a:r>
            <a:r>
              <a:rPr lang="ru-RU" altLang="ru-RU" sz="2800" dirty="0" err="1"/>
              <a:t>үшін</a:t>
            </a:r>
            <a:r>
              <a:rPr lang="ru-RU" altLang="ru-RU" sz="2800" dirty="0"/>
              <a:t> </a:t>
            </a:r>
            <a:r>
              <a:rPr lang="ru-RU" altLang="ru-RU" sz="2800" dirty="0" err="1"/>
              <a:t>жер</a:t>
            </a:r>
            <a:r>
              <a:rPr lang="ru-RU" altLang="ru-RU" sz="2800" dirty="0"/>
              <a:t> </a:t>
            </a:r>
            <a:r>
              <a:rPr lang="ru-RU" altLang="ru-RU" sz="2800" dirty="0" err="1"/>
              <a:t>заңдарымен</a:t>
            </a:r>
            <a:r>
              <a:rPr lang="ru-RU" altLang="ru-RU" sz="2800" dirty="0"/>
              <a:t>, </a:t>
            </a:r>
            <a:r>
              <a:rPr lang="ru-RU" altLang="ru-RU" sz="2800" dirty="0" err="1"/>
              <a:t>салық</a:t>
            </a:r>
            <a:r>
              <a:rPr lang="ru-RU" altLang="ru-RU" sz="2800" dirty="0"/>
              <a:t> </a:t>
            </a:r>
            <a:r>
              <a:rPr lang="ru-RU" altLang="ru-RU" sz="2800" dirty="0" err="1"/>
              <a:t>заңдарымен</a:t>
            </a:r>
            <a:r>
              <a:rPr lang="ru-RU" altLang="ru-RU" sz="2800" dirty="0"/>
              <a:t> </a:t>
            </a:r>
            <a:r>
              <a:rPr lang="ru-RU" altLang="ru-RU" sz="2800" dirty="0" err="1"/>
              <a:t>немесе</a:t>
            </a:r>
            <a:r>
              <a:rPr lang="ru-RU" altLang="ru-RU" sz="2800" dirty="0"/>
              <a:t> </a:t>
            </a:r>
            <a:r>
              <a:rPr lang="ru-RU" altLang="ru-RU" sz="2800" dirty="0" err="1"/>
              <a:t>өзге</a:t>
            </a:r>
            <a:r>
              <a:rPr lang="ru-RU" altLang="ru-RU" sz="2800" dirty="0"/>
              <a:t> де </a:t>
            </a:r>
            <a:r>
              <a:rPr lang="ru-RU" altLang="ru-RU" sz="2800" dirty="0" err="1"/>
              <a:t>заңдармен</a:t>
            </a:r>
            <a:r>
              <a:rPr lang="ru-RU" altLang="ru-RU" sz="2800" dirty="0"/>
              <a:t> </a:t>
            </a:r>
            <a:r>
              <a:rPr lang="ru-RU" altLang="ru-RU" sz="2800" dirty="0" err="1"/>
              <a:t>белгіленген</a:t>
            </a:r>
            <a:r>
              <a:rPr lang="ru-RU" altLang="ru-RU" sz="2800" dirty="0"/>
              <a:t> </a:t>
            </a:r>
            <a:r>
              <a:rPr lang="ru-RU" altLang="ru-RU" sz="2800" dirty="0" err="1"/>
              <a:t>бекітілген</a:t>
            </a:r>
            <a:r>
              <a:rPr lang="ru-RU" altLang="ru-RU" sz="2800" dirty="0"/>
              <a:t> </a:t>
            </a:r>
            <a:r>
              <a:rPr lang="ru-RU" altLang="ru-RU" sz="2800" dirty="0" err="1"/>
              <a:t>мөлшердегі</a:t>
            </a:r>
            <a:r>
              <a:rPr lang="ru-RU" altLang="ru-RU" sz="2800" dirty="0"/>
              <a:t> </a:t>
            </a:r>
            <a:r>
              <a:rPr lang="ru-RU" altLang="ru-RU" sz="2800" dirty="0" err="1"/>
              <a:t>соманы</a:t>
            </a:r>
            <a:r>
              <a:rPr lang="ru-RU" altLang="ru-RU" sz="2800" dirty="0"/>
              <a:t> </a:t>
            </a:r>
            <a:r>
              <a:rPr lang="ru-RU" altLang="ru-RU" sz="2800" dirty="0" err="1"/>
              <a:t>төлеу</a:t>
            </a:r>
            <a:r>
              <a:rPr lang="ru-RU" altLang="ru-RU" sz="2800" dirty="0"/>
              <a:t> </a:t>
            </a:r>
            <a:r>
              <a:rPr lang="ru-RU" altLang="ru-RU" sz="2800" dirty="0" err="1"/>
              <a:t>жөніндегі</a:t>
            </a:r>
            <a:r>
              <a:rPr lang="ru-RU" altLang="ru-RU" sz="2800" dirty="0"/>
              <a:t> </a:t>
            </a:r>
            <a:r>
              <a:rPr lang="ru-RU" altLang="ru-RU" sz="2800" dirty="0" err="1"/>
              <a:t>әрекеті</a:t>
            </a:r>
            <a:r>
              <a:rPr lang="ru-RU" altLang="ru-RU" sz="2800" dirty="0"/>
              <a:t> </a:t>
            </a:r>
            <a:r>
              <a:rPr lang="ru-RU" altLang="ru-RU" sz="2800" dirty="0" err="1"/>
              <a:t>болса</a:t>
            </a:r>
            <a:r>
              <a:rPr lang="ru-RU" altLang="ru-RU" sz="2800" dirty="0"/>
              <a:t>, </a:t>
            </a:r>
            <a:r>
              <a:rPr lang="ru-RU" altLang="ru-RU" sz="2800" dirty="0" err="1"/>
              <a:t>жер</a:t>
            </a:r>
            <a:r>
              <a:rPr lang="ru-RU" altLang="ru-RU" sz="2800" dirty="0"/>
              <a:t> </a:t>
            </a:r>
            <a:r>
              <a:rPr lang="ru-RU" altLang="ru-RU" sz="2800" dirty="0" err="1"/>
              <a:t>төлемдері</a:t>
            </a:r>
            <a:r>
              <a:rPr lang="ru-RU" altLang="ru-RU" sz="2800" dirty="0"/>
              <a:t> </a:t>
            </a:r>
            <a:r>
              <a:rPr lang="ru-RU" altLang="ru-RU" sz="2800" dirty="0" err="1"/>
              <a:t>жерді</a:t>
            </a:r>
            <a:r>
              <a:rPr lang="ru-RU" altLang="ru-RU" sz="2800" dirty="0"/>
              <a:t> </a:t>
            </a:r>
            <a:r>
              <a:rPr lang="ru-RU" altLang="ru-RU" sz="2800" dirty="0" err="1"/>
              <a:t>ұтымды</a:t>
            </a:r>
            <a:r>
              <a:rPr lang="ru-RU" altLang="ru-RU" sz="2800" dirty="0"/>
              <a:t> </a:t>
            </a:r>
            <a:r>
              <a:rPr lang="ru-RU" altLang="ru-RU" sz="2800" dirty="0" err="1"/>
              <a:t>пайдалану</a:t>
            </a:r>
            <a:r>
              <a:rPr lang="ru-RU" altLang="ru-RU" sz="2800" dirty="0"/>
              <a:t> мен </a:t>
            </a:r>
            <a:r>
              <a:rPr lang="ru-RU" altLang="ru-RU" sz="2800" dirty="0" err="1"/>
              <a:t>қорғауға</a:t>
            </a:r>
            <a:r>
              <a:rPr lang="ru-RU" altLang="ru-RU" sz="2800" dirty="0"/>
              <a:t> </a:t>
            </a:r>
            <a:r>
              <a:rPr lang="ru-RU" altLang="ru-RU" sz="2800" dirty="0" err="1"/>
              <a:t>бағытталған</a:t>
            </a:r>
            <a:r>
              <a:rPr lang="ru-RU" altLang="ru-RU" sz="2800" dirty="0"/>
              <a:t> </a:t>
            </a:r>
            <a:r>
              <a:rPr lang="ru-RU" altLang="ru-RU" sz="2800" dirty="0" err="1"/>
              <a:t>нақты</a:t>
            </a:r>
            <a:r>
              <a:rPr lang="ru-RU" altLang="ru-RU" sz="2800" dirty="0"/>
              <a:t> </a:t>
            </a:r>
            <a:r>
              <a:rPr lang="ru-RU" altLang="ru-RU" sz="2800" dirty="0" err="1"/>
              <a:t>жер</a:t>
            </a:r>
            <a:r>
              <a:rPr lang="ru-RU" altLang="ru-RU" sz="2800" dirty="0"/>
              <a:t> </a:t>
            </a:r>
            <a:r>
              <a:rPr lang="ru-RU" altLang="ru-RU" sz="2800" dirty="0" err="1"/>
              <a:t>учаскесі</a:t>
            </a:r>
            <a:r>
              <a:rPr lang="ru-RU" altLang="ru-RU" sz="2800" dirty="0"/>
              <a:t> </a:t>
            </a:r>
            <a:r>
              <a:rPr lang="ru-RU" altLang="ru-RU" sz="2800" dirty="0" err="1"/>
              <a:t>үшін</a:t>
            </a:r>
            <a:r>
              <a:rPr lang="ru-RU" altLang="ru-RU" sz="2800" dirty="0"/>
              <a:t> </a:t>
            </a:r>
            <a:r>
              <a:rPr lang="ru-RU" altLang="ru-RU" sz="2800" dirty="0" err="1"/>
              <a:t>белгіленген</a:t>
            </a:r>
            <a:r>
              <a:rPr lang="ru-RU" altLang="ru-RU" sz="2800" dirty="0"/>
              <a:t> сома </a:t>
            </a:r>
            <a:r>
              <a:rPr lang="ru-RU" altLang="ru-RU" sz="2800" dirty="0" err="1"/>
              <a:t>болып</a:t>
            </a:r>
            <a:r>
              <a:rPr lang="ru-RU" altLang="ru-RU" sz="2800" dirty="0"/>
              <a:t> </a:t>
            </a:r>
            <a:r>
              <a:rPr lang="ru-RU" altLang="ru-RU" sz="2800" dirty="0" err="1"/>
              <a:t>табылады</a:t>
            </a:r>
            <a:r>
              <a:rPr lang="ru-RU" altLang="ru-RU" sz="2800" dirty="0"/>
              <a:t>. </a:t>
            </a:r>
          </a:p>
        </p:txBody>
      </p:sp>
    </p:spTree>
    <p:extLst>
      <p:ext uri="{BB962C8B-B14F-4D97-AF65-F5344CB8AC3E}">
        <p14:creationId xmlns:p14="http://schemas.microsoft.com/office/powerpoint/2010/main" val="2065710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0970" y="652921"/>
            <a:ext cx="8461829" cy="830997"/>
          </a:xfrm>
          <a:prstGeom prst="rect">
            <a:avLst/>
          </a:prstGeom>
        </p:spPr>
        <p:txBody>
          <a:bodyPr wrap="square">
            <a:spAutoFit/>
          </a:bodyPr>
          <a:lstStyle/>
          <a:p>
            <a:pPr algn="ctr"/>
            <a:r>
              <a:rPr lang="kk-KZ" altLang="ru-RU" sz="2400" b="1" dirty="0"/>
              <a:t>Жерге ақы төлеудің түрлерін келесідей нысанда көрсетуге болады:</a:t>
            </a:r>
            <a:endParaRPr lang="ru-RU" sz="2400" dirty="0"/>
          </a:p>
        </p:txBody>
      </p:sp>
      <p:sp>
        <p:nvSpPr>
          <p:cNvPr id="3" name="Rectangle 3"/>
          <p:cNvSpPr txBox="1">
            <a:spLocks noChangeArrowheads="1"/>
          </p:cNvSpPr>
          <p:nvPr/>
        </p:nvSpPr>
        <p:spPr>
          <a:xfrm>
            <a:off x="5753327" y="2605314"/>
            <a:ext cx="6164353" cy="1748971"/>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lnSpc>
                <a:spcPct val="80000"/>
              </a:lnSpc>
              <a:buFontTx/>
              <a:buNone/>
            </a:pPr>
            <a:r>
              <a:rPr lang="kk-KZ" altLang="ru-RU" sz="1100" dirty="0" smtClean="0"/>
              <a:t> </a:t>
            </a:r>
            <a:r>
              <a:rPr lang="kk-KZ" altLang="ru-RU" sz="2400" dirty="0" smtClean="0"/>
              <a:t> Мемлекет уақытша өтеулі пайдалануға (жалға) берген кезде жер учаскелері үшін жер учаскелерін пайдалану төлемақысы алынады. Жер учаскелерін пайдалану төлемақысын есептеу және жергілікті бюджеттің кірісіне төлеу тәртібі Қазақстан Республикасының салық заңдарына сәйкес анықталады. Егер жалға алушы тұлға шетел мемлекеттері болған жағдайда, жер учаскелерін пайдалану төлемақысының мөлшері Қазақстан Республикасы бекіткен халықаралық шарттарда айқындалады.</a:t>
            </a:r>
          </a:p>
          <a:p>
            <a:pPr algn="just">
              <a:lnSpc>
                <a:spcPct val="80000"/>
              </a:lnSpc>
              <a:buFontTx/>
              <a:buNone/>
            </a:pPr>
            <a:endParaRPr lang="kk-KZ" altLang="ru-RU" sz="2400" dirty="0" smtClean="0"/>
          </a:p>
          <a:p>
            <a:pPr algn="just">
              <a:lnSpc>
                <a:spcPct val="80000"/>
              </a:lnSpc>
              <a:buFontTx/>
              <a:buNone/>
            </a:pPr>
            <a:r>
              <a:rPr lang="kk-KZ" altLang="ru-RU" sz="2400" dirty="0" smtClean="0"/>
              <a:t>	</a:t>
            </a:r>
            <a:endParaRPr lang="ru-RU" altLang="ru-RU" sz="2400" dirty="0" smtClean="0"/>
          </a:p>
        </p:txBody>
      </p:sp>
      <p:sp>
        <p:nvSpPr>
          <p:cNvPr id="4" name="Прямоугольник 3"/>
          <p:cNvSpPr/>
          <p:nvPr/>
        </p:nvSpPr>
        <p:spPr>
          <a:xfrm>
            <a:off x="1453757" y="1533533"/>
            <a:ext cx="2114425" cy="523220"/>
          </a:xfrm>
          <a:prstGeom prst="rect">
            <a:avLst/>
          </a:prstGeom>
          <a:ln>
            <a:solidFill>
              <a:schemeClr val="accent1"/>
            </a:solidFill>
          </a:ln>
        </p:spPr>
        <p:txBody>
          <a:bodyPr wrap="none">
            <a:spAutoFit/>
          </a:bodyPr>
          <a:lstStyle/>
          <a:p>
            <a:r>
              <a:rPr lang="kk-KZ" altLang="ru-RU" sz="2800" dirty="0"/>
              <a:t>Жер </a:t>
            </a:r>
            <a:r>
              <a:rPr lang="kk-KZ" altLang="ru-RU" sz="2800" dirty="0" smtClean="0"/>
              <a:t>салығы </a:t>
            </a:r>
            <a:endParaRPr lang="ru-RU" sz="2800" dirty="0"/>
          </a:p>
        </p:txBody>
      </p:sp>
      <p:sp>
        <p:nvSpPr>
          <p:cNvPr id="5" name="Прямоугольник 4"/>
          <p:cNvSpPr/>
          <p:nvPr/>
        </p:nvSpPr>
        <p:spPr>
          <a:xfrm>
            <a:off x="465515" y="2924356"/>
            <a:ext cx="4411285" cy="2463431"/>
          </a:xfrm>
          <a:prstGeom prst="rect">
            <a:avLst/>
          </a:prstGeom>
        </p:spPr>
        <p:txBody>
          <a:bodyPr wrap="square">
            <a:spAutoFit/>
          </a:bodyPr>
          <a:lstStyle/>
          <a:p>
            <a:pPr algn="just">
              <a:lnSpc>
                <a:spcPct val="80000"/>
              </a:lnSpc>
              <a:buFontTx/>
              <a:buNone/>
            </a:pPr>
            <a:r>
              <a:rPr lang="kk-KZ" altLang="ru-RU" sz="2400" dirty="0"/>
              <a:t>Меншіктегі, тұрақты жер пайдаланудағы немесе бастапқы уақытша өтеулі жер пайдаланудағы жер учаскелеріне Қазақстан Республикасының салық заңдарына сәйкес, жер салығы салынады.</a:t>
            </a:r>
          </a:p>
        </p:txBody>
      </p:sp>
      <p:sp>
        <p:nvSpPr>
          <p:cNvPr id="6" name="Прямоугольник 5"/>
          <p:cNvSpPr/>
          <p:nvPr/>
        </p:nvSpPr>
        <p:spPr>
          <a:xfrm>
            <a:off x="8113511" y="1533533"/>
            <a:ext cx="2417328" cy="523220"/>
          </a:xfrm>
          <a:prstGeom prst="rect">
            <a:avLst/>
          </a:prstGeom>
          <a:ln>
            <a:solidFill>
              <a:schemeClr val="accent1"/>
            </a:solidFill>
          </a:ln>
        </p:spPr>
        <p:txBody>
          <a:bodyPr wrap="none">
            <a:spAutoFit/>
          </a:bodyPr>
          <a:lstStyle/>
          <a:p>
            <a:r>
              <a:rPr lang="kk-KZ" altLang="ru-RU" sz="2800" dirty="0" smtClean="0"/>
              <a:t>Жалдау </a:t>
            </a:r>
            <a:r>
              <a:rPr lang="kk-KZ" altLang="ru-RU" sz="2800" dirty="0"/>
              <a:t>ақысы</a:t>
            </a:r>
            <a:endParaRPr lang="ru-RU" sz="2800" dirty="0"/>
          </a:p>
        </p:txBody>
      </p:sp>
      <p:sp>
        <p:nvSpPr>
          <p:cNvPr id="7" name="Стрелка вниз 6"/>
          <p:cNvSpPr/>
          <p:nvPr/>
        </p:nvSpPr>
        <p:spPr>
          <a:xfrm>
            <a:off x="2179320" y="2379397"/>
            <a:ext cx="533400" cy="3638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a:off x="9055475" y="2149249"/>
            <a:ext cx="533400" cy="3638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501058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70320" y="1894858"/>
            <a:ext cx="5385515" cy="4154984"/>
          </a:xfrm>
          <a:prstGeom prst="rect">
            <a:avLst/>
          </a:prstGeom>
        </p:spPr>
        <p:txBody>
          <a:bodyPr wrap="square">
            <a:spAutoFit/>
          </a:bodyPr>
          <a:lstStyle/>
          <a:p>
            <a:pPr algn="just">
              <a:lnSpc>
                <a:spcPct val="80000"/>
              </a:lnSpc>
              <a:buFontTx/>
              <a:buNone/>
            </a:pPr>
            <a:r>
              <a:rPr lang="kk-KZ" altLang="ru-RU" sz="2200" dirty="0" smtClean="0"/>
              <a:t> Яғни </a:t>
            </a:r>
            <a:r>
              <a:rPr lang="kk-KZ" altLang="ru-RU" sz="2200" dirty="0"/>
              <a:t>меншік иесі жер учаскесін сатқан немесе жалға берген кезде, мемлекеттік емес жер пайдаланушы өзіне тиесілі жер пайдалану құқығын басқа тұлғаларға оқшаулаған кезде, сондай-ақ ол жер учаскесін кейінгі жер пайдаланушыларға жалға берген кезде жер учаскелері үшін төлемақының мөлшері Қазақстан Республикасының азаматтық заңдарына сәйкес сату-сатып алу немесе мүлік жалдау шарттарымен айқындалады. Қазақстан Республикасының Азаматтық кодексінің 385, 438, 546-баптарына сәйкес, шарттың орындалуы тараптардың келісімімен белгіленген баға бойынша төленеді деген.</a:t>
            </a:r>
            <a:r>
              <a:rPr lang="ru-RU" altLang="ru-RU" sz="2200" dirty="0"/>
              <a:t> </a:t>
            </a:r>
          </a:p>
        </p:txBody>
      </p:sp>
      <p:sp>
        <p:nvSpPr>
          <p:cNvPr id="3" name="Прямоугольник 2"/>
          <p:cNvSpPr/>
          <p:nvPr/>
        </p:nvSpPr>
        <p:spPr>
          <a:xfrm>
            <a:off x="1249361" y="920770"/>
            <a:ext cx="3948430" cy="1200329"/>
          </a:xfrm>
          <a:prstGeom prst="rect">
            <a:avLst/>
          </a:prstGeom>
          <a:ln>
            <a:solidFill>
              <a:schemeClr val="accent1"/>
            </a:solidFill>
          </a:ln>
        </p:spPr>
        <p:txBody>
          <a:bodyPr wrap="square">
            <a:spAutoFit/>
          </a:bodyPr>
          <a:lstStyle/>
          <a:p>
            <a:pPr algn="ctr"/>
            <a:r>
              <a:rPr lang="kk-KZ" altLang="ru-RU" sz="2400" dirty="0" smtClean="0"/>
              <a:t>Жер учаскесінің кадастрлық (бағалау) құны немесе жердің нормативтік құны</a:t>
            </a:r>
            <a:endParaRPr lang="ru-RU" sz="2400" dirty="0"/>
          </a:p>
        </p:txBody>
      </p:sp>
      <p:sp>
        <p:nvSpPr>
          <p:cNvPr id="4" name="Прямоугольник 3"/>
          <p:cNvSpPr/>
          <p:nvPr/>
        </p:nvSpPr>
        <p:spPr>
          <a:xfrm>
            <a:off x="921700" y="3087439"/>
            <a:ext cx="4603749" cy="2647776"/>
          </a:xfrm>
          <a:prstGeom prst="rect">
            <a:avLst/>
          </a:prstGeom>
        </p:spPr>
        <p:txBody>
          <a:bodyPr wrap="square">
            <a:spAutoFit/>
          </a:bodyPr>
          <a:lstStyle/>
          <a:p>
            <a:pPr algn="just">
              <a:lnSpc>
                <a:spcPct val="80000"/>
              </a:lnSpc>
              <a:buFontTx/>
              <a:buNone/>
            </a:pPr>
            <a:r>
              <a:rPr lang="kk-KZ" altLang="ru-RU" sz="2300" dirty="0" smtClean="0"/>
              <a:t>Бұл жағдайда жер учаскесінің кадастрлық (бағалау) құнын жер ресурстарын басқару жөніндегі аумақтық орган мемлекеттің жеке меншікке өтеулі негізде беретін жер учаскелері үшін төлемақының базалық ставкаларына сәйкес, оған түзету коэффициенттерін қолдана отырып белгілейді.</a:t>
            </a:r>
            <a:endParaRPr lang="kk-KZ" altLang="ru-RU" sz="2300" dirty="0"/>
          </a:p>
        </p:txBody>
      </p:sp>
      <p:sp>
        <p:nvSpPr>
          <p:cNvPr id="5" name="Прямоугольник 4"/>
          <p:cNvSpPr/>
          <p:nvPr/>
        </p:nvSpPr>
        <p:spPr>
          <a:xfrm>
            <a:off x="6909515" y="689938"/>
            <a:ext cx="4532075" cy="461665"/>
          </a:xfrm>
          <a:prstGeom prst="rect">
            <a:avLst/>
          </a:prstGeom>
          <a:ln>
            <a:solidFill>
              <a:schemeClr val="accent1"/>
            </a:solidFill>
          </a:ln>
        </p:spPr>
        <p:txBody>
          <a:bodyPr wrap="none">
            <a:spAutoFit/>
          </a:bodyPr>
          <a:lstStyle/>
          <a:p>
            <a:r>
              <a:rPr lang="kk-KZ" altLang="ru-RU" sz="2400" dirty="0" smtClean="0"/>
              <a:t>Жер учаскесінің нарықтық құны </a:t>
            </a:r>
            <a:endParaRPr lang="ru-RU" sz="2400" dirty="0"/>
          </a:p>
        </p:txBody>
      </p:sp>
      <p:sp>
        <p:nvSpPr>
          <p:cNvPr id="6" name="Стрелка вниз 5"/>
          <p:cNvSpPr/>
          <p:nvPr/>
        </p:nvSpPr>
        <p:spPr>
          <a:xfrm>
            <a:off x="2922427" y="2338938"/>
            <a:ext cx="602296" cy="3782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a:off x="8947707" y="1377993"/>
            <a:ext cx="602296" cy="3782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53413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04457" y="957721"/>
            <a:ext cx="6096000" cy="954107"/>
          </a:xfrm>
          <a:prstGeom prst="rect">
            <a:avLst/>
          </a:prstGeom>
        </p:spPr>
        <p:txBody>
          <a:bodyPr>
            <a:spAutoFit/>
          </a:bodyPr>
          <a:lstStyle/>
          <a:p>
            <a:pPr algn="ctr"/>
            <a:r>
              <a:rPr lang="kk-KZ" altLang="ru-RU" sz="2800" b="1" dirty="0"/>
              <a:t>Жер салығының мөлшері келесі көрсеткіштерге байланысты:</a:t>
            </a:r>
            <a:endParaRPr lang="ru-RU" sz="2800" dirty="0"/>
          </a:p>
        </p:txBody>
      </p:sp>
      <p:sp>
        <p:nvSpPr>
          <p:cNvPr id="3" name="Rectangle 3"/>
          <p:cNvSpPr txBox="1">
            <a:spLocks noChangeArrowheads="1"/>
          </p:cNvSpPr>
          <p:nvPr/>
        </p:nvSpPr>
        <p:spPr>
          <a:xfrm>
            <a:off x="1342571" y="2344056"/>
            <a:ext cx="10109200" cy="3432629"/>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Wingdings" panose="05000000000000000000" pitchFamily="2" charset="2"/>
              <a:buChar char="Ø"/>
            </a:pPr>
            <a:r>
              <a:rPr lang="kk-KZ" altLang="ru-RU" sz="2800" dirty="0" smtClean="0"/>
              <a:t>Жер учаскесінің орналасқан жері;</a:t>
            </a:r>
          </a:p>
          <a:p>
            <a:pPr>
              <a:buFont typeface="Wingdings" panose="05000000000000000000" pitchFamily="2" charset="2"/>
              <a:buChar char="Ø"/>
            </a:pPr>
            <a:r>
              <a:rPr lang="kk-KZ" altLang="ru-RU" sz="2800" dirty="0" smtClean="0"/>
              <a:t>Жердің құнарлығы – бонитет жер құнарлығының көрсеткіші;</a:t>
            </a:r>
          </a:p>
          <a:p>
            <a:pPr>
              <a:buFont typeface="Wingdings" panose="05000000000000000000" pitchFamily="2" charset="2"/>
              <a:buChar char="Ø"/>
            </a:pPr>
            <a:r>
              <a:rPr lang="kk-KZ" altLang="ru-RU" sz="2800" dirty="0" smtClean="0"/>
              <a:t>Жер учаскесінің сумен қамтамасыз етілу деңгейі;</a:t>
            </a:r>
          </a:p>
          <a:p>
            <a:pPr marL="0" indent="0">
              <a:buNone/>
            </a:pPr>
            <a:endParaRPr lang="kk-KZ" altLang="ru-RU" sz="2800" dirty="0" smtClean="0"/>
          </a:p>
          <a:p>
            <a:pPr marL="0" indent="0">
              <a:buNone/>
            </a:pPr>
            <a:r>
              <a:rPr lang="kk-KZ" altLang="ru-RU" sz="2800" dirty="0" smtClean="0"/>
              <a:t>Жер салығының мөлшері жер  учаскесінде жүзеге асырылатын шаруашылық қызметке байланысты емес. </a:t>
            </a:r>
          </a:p>
        </p:txBody>
      </p:sp>
    </p:spTree>
    <p:extLst>
      <p:ext uri="{BB962C8B-B14F-4D97-AF65-F5344CB8AC3E}">
        <p14:creationId xmlns:p14="http://schemas.microsoft.com/office/powerpoint/2010/main" val="702114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14285" y="319092"/>
            <a:ext cx="9202057" cy="954107"/>
          </a:xfrm>
          <a:prstGeom prst="rect">
            <a:avLst/>
          </a:prstGeom>
        </p:spPr>
        <p:txBody>
          <a:bodyPr wrap="square">
            <a:spAutoFit/>
          </a:bodyPr>
          <a:lstStyle/>
          <a:p>
            <a:pPr algn="ctr"/>
            <a:r>
              <a:rPr lang="kk-KZ" altLang="ru-RU" sz="2800" b="1" dirty="0"/>
              <a:t>Салық кодексінің 324-бабына сәйкес келесі тұлғалар салық төлеуден босатылады:</a:t>
            </a:r>
            <a:endParaRPr lang="ru-RU" sz="2800" dirty="0"/>
          </a:p>
        </p:txBody>
      </p:sp>
      <p:sp>
        <p:nvSpPr>
          <p:cNvPr id="3" name="Rectangle 3"/>
          <p:cNvSpPr txBox="1">
            <a:spLocks noChangeArrowheads="1"/>
          </p:cNvSpPr>
          <p:nvPr/>
        </p:nvSpPr>
        <p:spPr>
          <a:xfrm>
            <a:off x="783772" y="1429657"/>
            <a:ext cx="10570820" cy="411480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63538" indent="-363538">
              <a:lnSpc>
                <a:spcPct val="100000"/>
              </a:lnSpc>
              <a:spcBef>
                <a:spcPts val="0"/>
              </a:spcBef>
              <a:spcAft>
                <a:spcPts val="0"/>
              </a:spcAft>
              <a:buFont typeface="Wingdings" panose="05000000000000000000" pitchFamily="2" charset="2"/>
              <a:buChar char="§"/>
            </a:pPr>
            <a:r>
              <a:rPr lang="kk-KZ" altLang="ru-RU" sz="2400" dirty="0" smtClean="0"/>
              <a:t>Бірыңғай жер салығын төлейтін тұлғалар. Бұл салықты ауылшаруашылығы тауар өндірушілері төлейді.</a:t>
            </a:r>
          </a:p>
          <a:p>
            <a:pPr marL="363538" indent="-363538">
              <a:lnSpc>
                <a:spcPct val="100000"/>
              </a:lnSpc>
              <a:spcBef>
                <a:spcPts val="0"/>
              </a:spcBef>
              <a:spcAft>
                <a:spcPts val="0"/>
              </a:spcAft>
              <a:buFont typeface="Wingdings" panose="05000000000000000000" pitchFamily="2" charset="2"/>
              <a:buChar char="§"/>
            </a:pPr>
            <a:r>
              <a:rPr lang="kk-KZ" altLang="ru-RU" sz="2400" dirty="0" smtClean="0"/>
              <a:t>Мемлекеттік мекемелер. Мектептер, ауруханалар, яғни толық мемлекеттік бюджет есебінен ұсталатын тұлғалар;</a:t>
            </a:r>
          </a:p>
          <a:p>
            <a:pPr marL="363538" indent="-363538">
              <a:lnSpc>
                <a:spcPct val="100000"/>
              </a:lnSpc>
              <a:spcBef>
                <a:spcPts val="0"/>
              </a:spcBef>
              <a:spcAft>
                <a:spcPts val="0"/>
              </a:spcAft>
              <a:buFont typeface="Wingdings" panose="05000000000000000000" pitchFamily="2" charset="2"/>
              <a:buChar char="§"/>
            </a:pPr>
            <a:r>
              <a:rPr lang="kk-KZ" altLang="ru-RU" sz="2400" dirty="0" smtClean="0"/>
              <a:t>Жер қойнауын пайдаланушылар;</a:t>
            </a:r>
          </a:p>
          <a:p>
            <a:pPr marL="363538" indent="-363538">
              <a:lnSpc>
                <a:spcPct val="100000"/>
              </a:lnSpc>
              <a:spcBef>
                <a:spcPts val="0"/>
              </a:spcBef>
              <a:spcAft>
                <a:spcPts val="0"/>
              </a:spcAft>
              <a:buFont typeface="Wingdings" panose="05000000000000000000" pitchFamily="2" charset="2"/>
              <a:buChar char="§"/>
            </a:pPr>
            <a:r>
              <a:rPr lang="kk-KZ" altLang="ru-RU" sz="2400" dirty="0" smtClean="0"/>
              <a:t>Қылмыстық жазаны жүзеге асыратын мекемелер, колонналар, түрмелер,  т.б.;</a:t>
            </a:r>
          </a:p>
          <a:p>
            <a:pPr marL="363538" indent="-363538">
              <a:lnSpc>
                <a:spcPct val="100000"/>
              </a:lnSpc>
              <a:spcBef>
                <a:spcPts val="0"/>
              </a:spcBef>
              <a:spcAft>
                <a:spcPts val="0"/>
              </a:spcAft>
              <a:buFont typeface="Wingdings" panose="05000000000000000000" pitchFamily="2" charset="2"/>
              <a:buChar char="§"/>
            </a:pPr>
            <a:r>
              <a:rPr lang="kk-KZ" altLang="ru-RU" sz="2400" dirty="0" smtClean="0"/>
              <a:t>Ұлы Отан соғысына қатысқан тұлғалар және оларға теңестірілген азаматтар;</a:t>
            </a:r>
          </a:p>
          <a:p>
            <a:pPr marL="363538" indent="-363538">
              <a:lnSpc>
                <a:spcPct val="100000"/>
              </a:lnSpc>
              <a:spcBef>
                <a:spcPts val="0"/>
              </a:spcBef>
              <a:spcAft>
                <a:spcPts val="0"/>
              </a:spcAft>
              <a:buFont typeface="Wingdings" panose="05000000000000000000" pitchFamily="2" charset="2"/>
              <a:buChar char="§"/>
            </a:pPr>
            <a:r>
              <a:rPr lang="kk-KZ" altLang="ru-RU" sz="2400" dirty="0" smtClean="0"/>
              <a:t>Барлық топтағы мүгедектер немесе осы топқа жатқызылған тұлғалар;</a:t>
            </a:r>
          </a:p>
          <a:p>
            <a:pPr marL="363538" indent="-363538">
              <a:lnSpc>
                <a:spcPct val="100000"/>
              </a:lnSpc>
              <a:spcBef>
                <a:spcPts val="0"/>
              </a:spcBef>
              <a:spcAft>
                <a:spcPts val="0"/>
              </a:spcAft>
              <a:buFont typeface="Wingdings" panose="05000000000000000000" pitchFamily="2" charset="2"/>
              <a:buChar char="§"/>
            </a:pPr>
            <a:r>
              <a:rPr lang="kk-KZ" altLang="ru-RU" sz="2400" dirty="0" smtClean="0"/>
              <a:t>Көп балалы аналар, алтын алқа иелері;</a:t>
            </a:r>
          </a:p>
          <a:p>
            <a:pPr marL="363538" indent="-363538">
              <a:lnSpc>
                <a:spcPct val="100000"/>
              </a:lnSpc>
              <a:spcBef>
                <a:spcPts val="0"/>
              </a:spcBef>
              <a:spcAft>
                <a:spcPts val="0"/>
              </a:spcAft>
              <a:buFont typeface="Wingdings" panose="05000000000000000000" pitchFamily="2" charset="2"/>
              <a:buChar char="§"/>
            </a:pPr>
            <a:r>
              <a:rPr lang="kk-KZ" altLang="ru-RU" sz="2400" dirty="0" smtClean="0"/>
              <a:t>Үй іргесіндегі қосалқы өзіндік шаруашылықты жүзеге асыратын тұлғалар, бағбандық және саяжай құрылысына байланысты т.б.</a:t>
            </a:r>
          </a:p>
          <a:p>
            <a:pPr marL="363538" indent="-363538">
              <a:lnSpc>
                <a:spcPct val="100000"/>
              </a:lnSpc>
              <a:spcBef>
                <a:spcPts val="0"/>
              </a:spcBef>
              <a:spcAft>
                <a:spcPts val="0"/>
              </a:spcAft>
              <a:buFont typeface="Wingdings" panose="05000000000000000000" pitchFamily="2" charset="2"/>
              <a:buChar char="§"/>
            </a:pPr>
            <a:r>
              <a:rPr lang="kk-KZ" altLang="ru-RU" sz="2400" dirty="0" smtClean="0"/>
              <a:t>Діни ұйымдар. Мысалы: мешіт.</a:t>
            </a:r>
          </a:p>
          <a:p>
            <a:pPr>
              <a:lnSpc>
                <a:spcPct val="100000"/>
              </a:lnSpc>
              <a:spcBef>
                <a:spcPts val="0"/>
              </a:spcBef>
              <a:spcAft>
                <a:spcPts val="0"/>
              </a:spcAft>
              <a:buFontTx/>
              <a:buNone/>
            </a:pPr>
            <a:endParaRPr lang="ru-RU" altLang="ru-RU" sz="2400" dirty="0" smtClean="0"/>
          </a:p>
        </p:txBody>
      </p:sp>
    </p:spTree>
    <p:extLst>
      <p:ext uri="{BB962C8B-B14F-4D97-AF65-F5344CB8AC3E}">
        <p14:creationId xmlns:p14="http://schemas.microsoft.com/office/powerpoint/2010/main" val="4126073792"/>
      </p:ext>
    </p:extLst>
  </p:cSld>
  <p:clrMapOvr>
    <a:masterClrMapping/>
  </p:clrMapOvr>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20</TotalTime>
  <Words>366</Words>
  <Application>Microsoft Office PowerPoint</Application>
  <PresentationFormat>Широкоэкранный</PresentationFormat>
  <Paragraphs>31</Paragraphs>
  <Slides>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6</vt:i4>
      </vt:variant>
    </vt:vector>
  </HeadingPairs>
  <TitlesOfParts>
    <vt:vector size="10" baseType="lpstr">
      <vt:lpstr>Calibri</vt:lpstr>
      <vt:lpstr>Calibri Light</vt:lpstr>
      <vt:lpstr>Wingdings</vt:lpstr>
      <vt:lpstr>Ретро</vt:lpstr>
      <vt:lpstr>Жерге ақы төлеу </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Жерге ақы төлеу </dc:title>
  <dc:creator>user</dc:creator>
  <cp:lastModifiedBy>user</cp:lastModifiedBy>
  <cp:revision>3</cp:revision>
  <dcterms:created xsi:type="dcterms:W3CDTF">2019-10-29T16:01:56Z</dcterms:created>
  <dcterms:modified xsi:type="dcterms:W3CDTF">2019-10-29T16:22:08Z</dcterms:modified>
</cp:coreProperties>
</file>